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nacha Theethira, Nirvan Subbaiah" userId="56926e4a-1d3d-42cd-a362-effc682eb692" providerId="ADAL" clId="{3208714A-74BC-45D1-A0D5-877A15694A41}"/>
    <pc:docChg chg="custSel addSld delSld modSld">
      <pc:chgData name="Poonacha Theethira, Nirvan Subbaiah" userId="56926e4a-1d3d-42cd-a362-effc682eb692" providerId="ADAL" clId="{3208714A-74BC-45D1-A0D5-877A15694A41}" dt="2018-05-23T17:50:09.034" v="113" actId="1076"/>
      <pc:docMkLst>
        <pc:docMk/>
      </pc:docMkLst>
      <pc:sldChg chg="modSp">
        <pc:chgData name="Poonacha Theethira, Nirvan Subbaiah" userId="56926e4a-1d3d-42cd-a362-effc682eb692" providerId="ADAL" clId="{3208714A-74BC-45D1-A0D5-877A15694A41}" dt="2018-05-23T15:38:32.530" v="112" actId="20577"/>
        <pc:sldMkLst>
          <pc:docMk/>
          <pc:sldMk cId="3959952752" sldId="257"/>
        </pc:sldMkLst>
        <pc:spChg chg="mod">
          <ac:chgData name="Poonacha Theethira, Nirvan Subbaiah" userId="56926e4a-1d3d-42cd-a362-effc682eb692" providerId="ADAL" clId="{3208714A-74BC-45D1-A0D5-877A15694A41}" dt="2018-05-23T15:38:32.530" v="112" actId="20577"/>
          <ac:spMkLst>
            <pc:docMk/>
            <pc:sldMk cId="3959952752" sldId="257"/>
            <ac:spMk id="2" creationId="{67C22486-B221-491E-AEB6-016562D16060}"/>
          </ac:spMkLst>
        </pc:spChg>
      </pc:sldChg>
      <pc:sldChg chg="modSp">
        <pc:chgData name="Poonacha Theethira, Nirvan Subbaiah" userId="56926e4a-1d3d-42cd-a362-effc682eb692" providerId="ADAL" clId="{3208714A-74BC-45D1-A0D5-877A15694A41}" dt="2018-05-23T17:50:09.034" v="113" actId="1076"/>
        <pc:sldMkLst>
          <pc:docMk/>
          <pc:sldMk cId="3006190021" sldId="258"/>
        </pc:sldMkLst>
        <pc:spChg chg="mod">
          <ac:chgData name="Poonacha Theethira, Nirvan Subbaiah" userId="56926e4a-1d3d-42cd-a362-effc682eb692" providerId="ADAL" clId="{3208714A-74BC-45D1-A0D5-877A15694A41}" dt="2018-05-23T17:50:09.034" v="113" actId="1076"/>
          <ac:spMkLst>
            <pc:docMk/>
            <pc:sldMk cId="3006190021" sldId="258"/>
            <ac:spMk id="2" creationId="{9172CDD2-56A2-4639-88BA-7DC50C13BB08}"/>
          </ac:spMkLst>
        </pc:spChg>
        <pc:spChg chg="mod">
          <ac:chgData name="Poonacha Theethira, Nirvan Subbaiah" userId="56926e4a-1d3d-42cd-a362-effc682eb692" providerId="ADAL" clId="{3208714A-74BC-45D1-A0D5-877A15694A41}" dt="2018-05-23T15:27:22.898" v="82" actId="20577"/>
          <ac:spMkLst>
            <pc:docMk/>
            <pc:sldMk cId="3006190021" sldId="258"/>
            <ac:spMk id="3" creationId="{A11CBFD4-A19D-4256-A848-F2F7B8ADE765}"/>
          </ac:spMkLst>
        </pc:spChg>
      </pc:sldChg>
      <pc:sldChg chg="modSp">
        <pc:chgData name="Poonacha Theethira, Nirvan Subbaiah" userId="56926e4a-1d3d-42cd-a362-effc682eb692" providerId="ADAL" clId="{3208714A-74BC-45D1-A0D5-877A15694A41}" dt="2018-05-23T15:28:39.636" v="88" actId="20577"/>
        <pc:sldMkLst>
          <pc:docMk/>
          <pc:sldMk cId="400266426" sldId="259"/>
        </pc:sldMkLst>
        <pc:spChg chg="mod">
          <ac:chgData name="Poonacha Theethira, Nirvan Subbaiah" userId="56926e4a-1d3d-42cd-a362-effc682eb692" providerId="ADAL" clId="{3208714A-74BC-45D1-A0D5-877A15694A41}" dt="2018-05-23T15:28:39.636" v="88" actId="20577"/>
          <ac:spMkLst>
            <pc:docMk/>
            <pc:sldMk cId="400266426" sldId="259"/>
            <ac:spMk id="3" creationId="{6D6E3000-8AF1-4C19-B54F-A7C7BAF14263}"/>
          </ac:spMkLst>
        </pc:spChg>
      </pc:sldChg>
      <pc:sldChg chg="addSp modSp modAnim">
        <pc:chgData name="Poonacha Theethira, Nirvan Subbaiah" userId="56926e4a-1d3d-42cd-a362-effc682eb692" providerId="ADAL" clId="{3208714A-74BC-45D1-A0D5-877A15694A41}" dt="2018-05-23T15:26:25.390" v="52" actId="1076"/>
        <pc:sldMkLst>
          <pc:docMk/>
          <pc:sldMk cId="2481874368" sldId="260"/>
        </pc:sldMkLst>
        <pc:picChg chg="mod">
          <ac:chgData name="Poonacha Theethira, Nirvan Subbaiah" userId="56926e4a-1d3d-42cd-a362-effc682eb692" providerId="ADAL" clId="{3208714A-74BC-45D1-A0D5-877A15694A41}" dt="2018-05-23T15:26:25.390" v="52" actId="1076"/>
          <ac:picMkLst>
            <pc:docMk/>
            <pc:sldMk cId="2481874368" sldId="260"/>
            <ac:picMk id="8" creationId="{29A5D041-301E-4708-A126-7872E2CA9A6D}"/>
          </ac:picMkLst>
        </pc:picChg>
        <pc:picChg chg="mod">
          <ac:chgData name="Poonacha Theethira, Nirvan Subbaiah" userId="56926e4a-1d3d-42cd-a362-effc682eb692" providerId="ADAL" clId="{3208714A-74BC-45D1-A0D5-877A15694A41}" dt="2018-05-23T15:20:18.673" v="25" actId="1076"/>
          <ac:picMkLst>
            <pc:docMk/>
            <pc:sldMk cId="2481874368" sldId="260"/>
            <ac:picMk id="9" creationId="{FC192E8D-5C96-46A4-8D91-07D2B8837AB0}"/>
          </ac:picMkLst>
        </pc:picChg>
        <pc:picChg chg="add mod">
          <ac:chgData name="Poonacha Theethira, Nirvan Subbaiah" userId="56926e4a-1d3d-42cd-a362-effc682eb692" providerId="ADAL" clId="{3208714A-74BC-45D1-A0D5-877A15694A41}" dt="2018-05-23T15:26:07.236" v="48" actId="1076"/>
          <ac:picMkLst>
            <pc:docMk/>
            <pc:sldMk cId="2481874368" sldId="260"/>
            <ac:picMk id="10" creationId="{F1F0C319-D685-4840-8C5B-7B5568E67E0E}"/>
          </ac:picMkLst>
        </pc:picChg>
      </pc:sldChg>
      <pc:sldChg chg="addSp modSp modAnim">
        <pc:chgData name="Poonacha Theethira, Nirvan Subbaiah" userId="56926e4a-1d3d-42cd-a362-effc682eb692" providerId="ADAL" clId="{3208714A-74BC-45D1-A0D5-877A15694A41}" dt="2018-05-23T15:29:49.834" v="90"/>
        <pc:sldMkLst>
          <pc:docMk/>
          <pc:sldMk cId="1269147728" sldId="261"/>
        </pc:sldMkLst>
        <pc:spChg chg="mod">
          <ac:chgData name="Poonacha Theethira, Nirvan Subbaiah" userId="56926e4a-1d3d-42cd-a362-effc682eb692" providerId="ADAL" clId="{3208714A-74BC-45D1-A0D5-877A15694A41}" dt="2018-05-23T15:25:30.202" v="41" actId="14100"/>
          <ac:spMkLst>
            <pc:docMk/>
            <pc:sldMk cId="1269147728" sldId="261"/>
            <ac:spMk id="2" creationId="{FF136CA8-FDCC-4ABA-BE7A-AC3B09623FBB}"/>
          </ac:spMkLst>
        </pc:spChg>
        <pc:spChg chg="mod">
          <ac:chgData name="Poonacha Theethira, Nirvan Subbaiah" userId="56926e4a-1d3d-42cd-a362-effc682eb692" providerId="ADAL" clId="{3208714A-74BC-45D1-A0D5-877A15694A41}" dt="2018-05-23T15:25:38.870" v="43" actId="14100"/>
          <ac:spMkLst>
            <pc:docMk/>
            <pc:sldMk cId="1269147728" sldId="261"/>
            <ac:spMk id="3" creationId="{6B49716F-9464-4A67-9280-DEA5E0A8BC66}"/>
          </ac:spMkLst>
        </pc:spChg>
        <pc:picChg chg="add mod">
          <ac:chgData name="Poonacha Theethira, Nirvan Subbaiah" userId="56926e4a-1d3d-42cd-a362-effc682eb692" providerId="ADAL" clId="{3208714A-74BC-45D1-A0D5-877A15694A41}" dt="2018-05-23T15:25:55.374" v="45" actId="1076"/>
          <ac:picMkLst>
            <pc:docMk/>
            <pc:sldMk cId="1269147728" sldId="261"/>
            <ac:picMk id="5" creationId="{0C9C8683-F183-4A0A-BDB5-04719388771C}"/>
          </ac:picMkLst>
        </pc:picChg>
      </pc:sldChg>
      <pc:sldChg chg="addSp delSp modSp delAnim modAnim">
        <pc:chgData name="Poonacha Theethira, Nirvan Subbaiah" userId="56926e4a-1d3d-42cd-a362-effc682eb692" providerId="ADAL" clId="{3208714A-74BC-45D1-A0D5-877A15694A41}" dt="2018-05-23T15:35:50.557" v="98"/>
        <pc:sldMkLst>
          <pc:docMk/>
          <pc:sldMk cId="4077233655" sldId="262"/>
        </pc:sldMkLst>
        <pc:picChg chg="add del mod">
          <ac:chgData name="Poonacha Theethira, Nirvan Subbaiah" userId="56926e4a-1d3d-42cd-a362-effc682eb692" providerId="ADAL" clId="{3208714A-74BC-45D1-A0D5-877A15694A41}" dt="2018-05-23T15:34:45.478" v="93" actId="478"/>
          <ac:picMkLst>
            <pc:docMk/>
            <pc:sldMk cId="4077233655" sldId="262"/>
            <ac:picMk id="4" creationId="{03AE8BE5-5182-4C14-82DD-5BD1B0414FB5}"/>
          </ac:picMkLst>
        </pc:picChg>
        <pc:picChg chg="add mod">
          <ac:chgData name="Poonacha Theethira, Nirvan Subbaiah" userId="56926e4a-1d3d-42cd-a362-effc682eb692" providerId="ADAL" clId="{3208714A-74BC-45D1-A0D5-877A15694A41}" dt="2018-05-23T15:35:42.803" v="96" actId="1076"/>
          <ac:picMkLst>
            <pc:docMk/>
            <pc:sldMk cId="4077233655" sldId="262"/>
            <ac:picMk id="5" creationId="{48C23238-ACA8-493B-B600-CE12C13F5E29}"/>
          </ac:picMkLst>
        </pc:picChg>
      </pc:sldChg>
      <pc:sldChg chg="add del">
        <pc:chgData name="Poonacha Theethira, Nirvan Subbaiah" userId="56926e4a-1d3d-42cd-a362-effc682eb692" providerId="ADAL" clId="{3208714A-74BC-45D1-A0D5-877A15694A41}" dt="2018-05-23T00:09:30.268" v="1" actId="2696"/>
        <pc:sldMkLst>
          <pc:docMk/>
          <pc:sldMk cId="1410682097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4507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6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780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4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8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3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6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1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0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1AF78-F9AD-43FA-8CB4-46FF7E79EC7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E76C5E-9DB1-4593-A5C2-44D3DC1F4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8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CDD2-56A2-4639-88BA-7DC50C13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58" y="99335"/>
            <a:ext cx="1873644" cy="1146071"/>
          </a:xfrm>
        </p:spPr>
        <p:txBody>
          <a:bodyPr>
            <a:noAutofit/>
          </a:bodyPr>
          <a:lstStyle/>
          <a:p>
            <a:r>
              <a:rPr lang="en-US" sz="8000" dirty="0"/>
              <a:t>Iris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BFD4-A19D-4256-A848-F2F7B8AD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46" y="4553446"/>
            <a:ext cx="8596668" cy="1632183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Object detection/classification using neural network.</a:t>
            </a:r>
          </a:p>
          <a:p>
            <a:pPr marL="685800" lvl="1" algn="ctr">
              <a:buFont typeface="Arial" panose="020B0604020202020204" pitchFamily="34" charset="0"/>
              <a:buChar char="•"/>
            </a:pPr>
            <a:r>
              <a:rPr lang="en-US" dirty="0"/>
              <a:t>Neural network for object detection.</a:t>
            </a:r>
          </a:p>
          <a:p>
            <a:pPr marL="685800" lvl="1" algn="ctr">
              <a:buFont typeface="Arial" panose="020B0604020202020204" pitchFamily="34" charset="0"/>
              <a:buChar char="•"/>
            </a:pPr>
            <a:r>
              <a:rPr lang="en-US" dirty="0"/>
              <a:t>Camera for capturing and rendering video frames.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9E472-6B23-4089-81E8-6ECED774A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23" y="1488462"/>
            <a:ext cx="2378914" cy="237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9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2486-B221-491E-AEB6-016562D1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58" y="171061"/>
            <a:ext cx="8596668" cy="720715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6E5D2-B419-41A5-9A34-8C0FC141D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77" y="891777"/>
            <a:ext cx="11975081" cy="37504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Building and training neural net from scratch.</a:t>
            </a:r>
          </a:p>
          <a:p>
            <a:pPr lvl="1"/>
            <a:r>
              <a:rPr lang="en-US" dirty="0"/>
              <a:t>Takes too long.</a:t>
            </a:r>
          </a:p>
          <a:p>
            <a:pPr lvl="1"/>
            <a:r>
              <a:rPr lang="en-US" dirty="0"/>
              <a:t>Out of scope of Mobile apps and more in the field of Machine learning.</a:t>
            </a:r>
          </a:p>
          <a:p>
            <a:r>
              <a:rPr lang="en-US" dirty="0"/>
              <a:t>Pretrained tensor flow network on coco database.</a:t>
            </a:r>
          </a:p>
          <a:p>
            <a:r>
              <a:rPr lang="en-US" dirty="0"/>
              <a:t>Common object in context (COCO) large-scale object detection, segmentation, and captioning dataset.</a:t>
            </a:r>
          </a:p>
          <a:p>
            <a:pPr lvl="1"/>
            <a:r>
              <a:rPr lang="en-US" dirty="0"/>
              <a:t>330K images (&gt;200K labeled)</a:t>
            </a:r>
          </a:p>
          <a:p>
            <a:pPr lvl="1"/>
            <a:r>
              <a:rPr lang="en-US" dirty="0"/>
              <a:t>1.5 million object instances</a:t>
            </a:r>
          </a:p>
          <a:p>
            <a:pPr lvl="1"/>
            <a:r>
              <a:rPr lang="en-US" dirty="0"/>
              <a:t>80 object categories</a:t>
            </a:r>
          </a:p>
          <a:p>
            <a:pPr lvl="1"/>
            <a:r>
              <a:rPr lang="en-US" dirty="0"/>
              <a:t>91 stuff categories</a:t>
            </a:r>
          </a:p>
          <a:p>
            <a:r>
              <a:rPr lang="en-US" dirty="0"/>
              <a:t>Frozen neural network graph file (&lt;</a:t>
            </a:r>
            <a:r>
              <a:rPr lang="en-US" dirty="0" err="1"/>
              <a:t>file_name</a:t>
            </a:r>
            <a:r>
              <a:rPr lang="en-US" dirty="0"/>
              <a:t>&gt;.</a:t>
            </a:r>
            <a:r>
              <a:rPr lang="en-US" dirty="0" err="1"/>
              <a:t>pb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Input nodes take image as NumPy array.</a:t>
            </a:r>
          </a:p>
          <a:p>
            <a:pPr lvl="1"/>
            <a:r>
              <a:rPr lang="en-US" dirty="0"/>
              <a:t>Outputs nodes give </a:t>
            </a:r>
            <a:r>
              <a:rPr lang="en-US" dirty="0" err="1"/>
              <a:t>detection_boxes</a:t>
            </a:r>
            <a:r>
              <a:rPr lang="en-US" dirty="0"/>
              <a:t>, </a:t>
            </a:r>
            <a:r>
              <a:rPr lang="en-US" dirty="0" err="1"/>
              <a:t>detection_classes</a:t>
            </a:r>
            <a:r>
              <a:rPr lang="en-US" dirty="0"/>
              <a:t>, </a:t>
            </a:r>
            <a:r>
              <a:rPr lang="en-US" dirty="0" err="1"/>
              <a:t>detection_scores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957A1-10CC-475F-B520-037CE9CB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37" y="4642245"/>
            <a:ext cx="6057899" cy="2157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DB432-8B80-4058-9A30-B781372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50" y="4642246"/>
            <a:ext cx="2040729" cy="2215754"/>
          </a:xfrm>
          <a:prstGeom prst="rect">
            <a:avLst/>
          </a:prstGeom>
        </p:spPr>
      </p:pic>
      <p:pic>
        <p:nvPicPr>
          <p:cNvPr id="1026" name="Picture 2" descr="Image result for group of people">
            <a:extLst>
              <a:ext uri="{FF2B5EF4-FFF2-40B4-BE49-F238E27FC236}">
                <a16:creationId xmlns:a16="http://schemas.microsoft.com/office/drawing/2014/main" id="{05CF77D9-9355-4AB0-A92E-55D0B1F6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7" y="4572000"/>
            <a:ext cx="2156223" cy="228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nsor flow">
            <a:extLst>
              <a:ext uri="{FF2B5EF4-FFF2-40B4-BE49-F238E27FC236}">
                <a16:creationId xmlns:a16="http://schemas.microsoft.com/office/drawing/2014/main" id="{5A2289C7-1C8B-473E-A4BA-DCA770D3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14" y="171061"/>
            <a:ext cx="1667991" cy="13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95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E3000-8AF1-4C19-B54F-A7C7BAF1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90" y="1752375"/>
            <a:ext cx="11227899" cy="3280801"/>
          </a:xfrm>
        </p:spPr>
        <p:txBody>
          <a:bodyPr/>
          <a:lstStyle/>
          <a:p>
            <a:r>
              <a:rPr lang="en-US" dirty="0"/>
              <a:t>TensorFlow's inference.</a:t>
            </a:r>
          </a:p>
          <a:p>
            <a:pPr lvl="1"/>
            <a:r>
              <a:rPr lang="en-US" dirty="0"/>
              <a:t>Too slow. </a:t>
            </a:r>
          </a:p>
          <a:p>
            <a:pPr lvl="1"/>
            <a:r>
              <a:rPr lang="en-US" dirty="0"/>
              <a:t>Will not work with normal mobile frame rate.</a:t>
            </a:r>
          </a:p>
          <a:p>
            <a:r>
              <a:rPr lang="en-US" dirty="0"/>
              <a:t>TensorFlow Lite </a:t>
            </a:r>
          </a:p>
          <a:p>
            <a:pPr lvl="1"/>
            <a:r>
              <a:rPr lang="en-US" dirty="0"/>
              <a:t>TensorFlow’s lightweight solution for mobile and embedded devices. </a:t>
            </a:r>
          </a:p>
          <a:p>
            <a:pPr lvl="1"/>
            <a:r>
              <a:rPr lang="en-US" dirty="0"/>
              <a:t>Enables on-device machine learning inference with low latency and a small binary size.</a:t>
            </a:r>
          </a:p>
          <a:p>
            <a:r>
              <a:rPr lang="en-US" dirty="0"/>
              <a:t>TensorFlow's frozen graph (&lt;</a:t>
            </a:r>
            <a:r>
              <a:rPr lang="en-US" dirty="0" err="1"/>
              <a:t>file_name</a:t>
            </a:r>
            <a:r>
              <a:rPr lang="en-US" dirty="0"/>
              <a:t>&gt;.</a:t>
            </a:r>
            <a:r>
              <a:rPr lang="en-US" dirty="0" err="1"/>
              <a:t>pb</a:t>
            </a:r>
            <a:r>
              <a:rPr lang="en-US" dirty="0"/>
              <a:t>) has to be converted to TensorFlow lite (&lt;</a:t>
            </a:r>
            <a:r>
              <a:rPr lang="en-US" dirty="0" err="1"/>
              <a:t>file_name.tflite</a:t>
            </a:r>
            <a:r>
              <a:rPr lang="en-US" dirty="0"/>
              <a:t>&gt;) compatible format. </a:t>
            </a:r>
          </a:p>
          <a:p>
            <a:pPr lvl="1"/>
            <a:endParaRPr lang="en-US" dirty="0"/>
          </a:p>
        </p:txBody>
      </p:sp>
      <p:pic>
        <p:nvPicPr>
          <p:cNvPr id="2050" name="Picture 2" descr="Image result for tensorflow lite">
            <a:extLst>
              <a:ext uri="{FF2B5EF4-FFF2-40B4-BE49-F238E27FC236}">
                <a16:creationId xmlns:a16="http://schemas.microsoft.com/office/drawing/2014/main" id="{598517CA-F141-49DF-83AE-20250252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1" y="432588"/>
            <a:ext cx="5130345" cy="7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6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7DCE-E371-467F-A510-73912421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9986"/>
            <a:ext cx="10724836" cy="781878"/>
          </a:xfrm>
        </p:spPr>
        <p:txBody>
          <a:bodyPr>
            <a:normAutofit/>
          </a:bodyPr>
          <a:lstStyle/>
          <a:p>
            <a:r>
              <a:rPr lang="en-US" dirty="0"/>
              <a:t>Camera 2 API (android.hardware.camera2)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13D23-A542-4DF5-B83C-BB8C3542A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3897"/>
            <a:ext cx="6502694" cy="3071370"/>
          </a:xfrm>
        </p:spPr>
        <p:txBody>
          <a:bodyPr/>
          <a:lstStyle/>
          <a:p>
            <a:r>
              <a:rPr lang="en-US" dirty="0"/>
              <a:t>The android.hardware.camera2 package provides an interface to individual camera devices connected to an Android device.</a:t>
            </a:r>
          </a:p>
          <a:p>
            <a:r>
              <a:rPr lang="en-US" dirty="0"/>
              <a:t>To set up incoming video stream</a:t>
            </a:r>
          </a:p>
          <a:p>
            <a:pPr lvl="1"/>
            <a:r>
              <a:rPr lang="en-US" dirty="0" err="1"/>
              <a:t>TextureView</a:t>
            </a:r>
            <a:r>
              <a:rPr lang="en-US" dirty="0"/>
              <a:t> xml object</a:t>
            </a:r>
          </a:p>
          <a:p>
            <a:pPr lvl="1"/>
            <a:r>
              <a:rPr lang="en-US" dirty="0" err="1"/>
              <a:t>TextureView.SurfaceTextureListener</a:t>
            </a:r>
            <a:endParaRPr lang="en-US" dirty="0"/>
          </a:p>
          <a:p>
            <a:pPr lvl="1"/>
            <a:r>
              <a:rPr lang="en-US" dirty="0" err="1"/>
              <a:t>CameraDevice.StateCallback</a:t>
            </a:r>
            <a:endParaRPr lang="en-US" dirty="0"/>
          </a:p>
          <a:p>
            <a:pPr lvl="1"/>
            <a:r>
              <a:rPr lang="en-US" dirty="0"/>
              <a:t>Background thread to handle preview update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5D041-301E-4708-A126-7872E2CA9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14" y="4159160"/>
            <a:ext cx="3197412" cy="2581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192E8D-5C96-46A4-8D91-07D2B8837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38" y="4861111"/>
            <a:ext cx="3912043" cy="1177538"/>
          </a:xfrm>
          <a:prstGeom prst="rect">
            <a:avLst/>
          </a:prstGeom>
        </p:spPr>
      </p:pic>
      <p:pic>
        <p:nvPicPr>
          <p:cNvPr id="10" name="video-1527088088">
            <a:hlinkClick r:id="" action="ppaction://media"/>
            <a:extLst>
              <a:ext uri="{FF2B5EF4-FFF2-40B4-BE49-F238E27FC236}">
                <a16:creationId xmlns:a16="http://schemas.microsoft.com/office/drawing/2014/main" id="{F1F0C319-D685-4840-8C5B-7B5568E67E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76172" y="1001864"/>
            <a:ext cx="3116105" cy="55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6CA8-FDCC-4ABA-BE7A-AC3B0962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7937"/>
            <a:ext cx="11034937" cy="746235"/>
          </a:xfrm>
        </p:spPr>
        <p:txBody>
          <a:bodyPr/>
          <a:lstStyle/>
          <a:p>
            <a:r>
              <a:rPr lang="en-US" dirty="0"/>
              <a:t>Running Inference on incoming fames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716F-9464-4A67-9280-DEA5E0A8B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95115"/>
            <a:ext cx="7448899" cy="3067974"/>
          </a:xfrm>
        </p:spPr>
        <p:txBody>
          <a:bodyPr/>
          <a:lstStyle/>
          <a:p>
            <a:r>
              <a:rPr lang="en-US" dirty="0"/>
              <a:t>Inference steps</a:t>
            </a:r>
          </a:p>
          <a:p>
            <a:pPr lvl="1"/>
            <a:r>
              <a:rPr lang="en-US" dirty="0"/>
              <a:t>Read frame from </a:t>
            </a:r>
            <a:r>
              <a:rPr lang="en-US" dirty="0" err="1"/>
              <a:t>TextureView</a:t>
            </a:r>
            <a:endParaRPr lang="en-US" dirty="0"/>
          </a:p>
          <a:p>
            <a:pPr lvl="1"/>
            <a:r>
              <a:rPr lang="en-US" dirty="0"/>
              <a:t>Resize frame to be compatible with neural net input nodes (300*300)</a:t>
            </a:r>
          </a:p>
          <a:p>
            <a:pPr lvl="1"/>
            <a:r>
              <a:rPr lang="en-US" dirty="0"/>
              <a:t>Run each frame through inference model</a:t>
            </a:r>
          </a:p>
          <a:p>
            <a:pPr lvl="1"/>
            <a:r>
              <a:rPr lang="en-US" dirty="0"/>
              <a:t>Process output and draw</a:t>
            </a:r>
          </a:p>
          <a:p>
            <a:r>
              <a:rPr lang="en-US" dirty="0"/>
              <a:t>Causes lag in video display when run on main thread</a:t>
            </a:r>
          </a:p>
          <a:p>
            <a:r>
              <a:rPr lang="en-US" dirty="0"/>
              <a:t>Created separate thread to run inference.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185B6-8C62-453F-8889-C8961AA75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163088"/>
            <a:ext cx="6791325" cy="2466975"/>
          </a:xfrm>
          <a:prstGeom prst="rect">
            <a:avLst/>
          </a:prstGeom>
        </p:spPr>
      </p:pic>
      <p:pic>
        <p:nvPicPr>
          <p:cNvPr id="5" name="video-1527088517">
            <a:hlinkClick r:id="" action="ppaction://media"/>
            <a:extLst>
              <a:ext uri="{FF2B5EF4-FFF2-40B4-BE49-F238E27FC236}">
                <a16:creationId xmlns:a16="http://schemas.microsoft.com/office/drawing/2014/main" id="{0C9C8683-F183-4A0A-BDB5-047193887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2981" y="974172"/>
            <a:ext cx="3098317" cy="55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2815-57B6-4340-97DE-92FA3950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4760"/>
            <a:ext cx="8596668" cy="1320800"/>
          </a:xfrm>
        </p:spPr>
        <p:txBody>
          <a:bodyPr/>
          <a:lstStyle/>
          <a:p>
            <a:r>
              <a:rPr lang="en-US" dirty="0"/>
              <a:t>Cleaning and drawing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25B0-A693-44ED-9DD0-E0F21A6FE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5560"/>
            <a:ext cx="8596668" cy="5182440"/>
          </a:xfrm>
        </p:spPr>
        <p:txBody>
          <a:bodyPr>
            <a:normAutofit/>
          </a:bodyPr>
          <a:lstStyle/>
          <a:p>
            <a:r>
              <a:rPr lang="en-US" dirty="0"/>
              <a:t>Raw output from neural network is messy.</a:t>
            </a:r>
          </a:p>
          <a:p>
            <a:pPr lvl="1"/>
            <a:r>
              <a:rPr lang="en-US" dirty="0"/>
              <a:t>Multiple predictions of different scores for same objects.</a:t>
            </a:r>
          </a:p>
          <a:p>
            <a:pPr lvl="1"/>
            <a:r>
              <a:rPr lang="en-US" dirty="0"/>
              <a:t>Prediction confidence scores of varying value.</a:t>
            </a:r>
          </a:p>
          <a:p>
            <a:r>
              <a:rPr lang="en-US" dirty="0"/>
              <a:t>Multiple prediction problem</a:t>
            </a:r>
          </a:p>
          <a:p>
            <a:pPr lvl="1"/>
            <a:r>
              <a:rPr lang="en-US" dirty="0"/>
              <a:t>Save center and radius of first instance of object encountered. </a:t>
            </a:r>
          </a:p>
          <a:p>
            <a:pPr lvl="1"/>
            <a:r>
              <a:rPr lang="en-US" dirty="0"/>
              <a:t>Check center of every other encounter to make sure it outside the circle. </a:t>
            </a:r>
          </a:p>
          <a:p>
            <a:r>
              <a:rPr lang="en-US" dirty="0"/>
              <a:t>Prediction score problem</a:t>
            </a:r>
          </a:p>
          <a:p>
            <a:pPr lvl="1"/>
            <a:r>
              <a:rPr lang="en-US" dirty="0"/>
              <a:t>Only use objects with prediction score higher than a threshold.</a:t>
            </a:r>
          </a:p>
          <a:p>
            <a:r>
              <a:rPr lang="en-US" dirty="0"/>
              <a:t>Drawing rectangles</a:t>
            </a:r>
          </a:p>
          <a:p>
            <a:pPr lvl="1"/>
            <a:r>
              <a:rPr lang="en-US" dirty="0"/>
              <a:t>Create Canvas object using incoming Bitmap incoming frame.</a:t>
            </a:r>
          </a:p>
          <a:p>
            <a:pPr lvl="1"/>
            <a:r>
              <a:rPr lang="en-US" dirty="0"/>
              <a:t>Draw scaled rectangle on incoming frame.</a:t>
            </a:r>
          </a:p>
          <a:p>
            <a:endParaRPr lang="en-US" dirty="0"/>
          </a:p>
        </p:txBody>
      </p:sp>
      <p:pic>
        <p:nvPicPr>
          <p:cNvPr id="5" name="video-1527089642">
            <a:hlinkClick r:id="" action="ppaction://media"/>
            <a:extLst>
              <a:ext uri="{FF2B5EF4-FFF2-40B4-BE49-F238E27FC236}">
                <a16:creationId xmlns:a16="http://schemas.microsoft.com/office/drawing/2014/main" id="{48C23238-ACA8-493B-B600-CE12C13F5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6734" y="1015160"/>
            <a:ext cx="3124117" cy="55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03F3-48C2-4CE8-B6B4-6E08D94A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classification feature.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9029-AA62-43B7-8CC1-2078F8A1E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detection</a:t>
            </a:r>
          </a:p>
          <a:p>
            <a:pPr lvl="1"/>
            <a:r>
              <a:rPr lang="en-US" dirty="0"/>
              <a:t>Neural net output label file too small</a:t>
            </a:r>
          </a:p>
          <a:p>
            <a:pPr lvl="1"/>
            <a:r>
              <a:rPr lang="en-US" dirty="0"/>
              <a:t>10-20 objects can be detected without further training neural net</a:t>
            </a:r>
          </a:p>
          <a:p>
            <a:r>
              <a:rPr lang="en-US" dirty="0"/>
              <a:t>Individual object classification</a:t>
            </a:r>
          </a:p>
          <a:p>
            <a:pPr lvl="1"/>
            <a:r>
              <a:rPr lang="en-US" dirty="0"/>
              <a:t>Uses separate neural net with 1000 labels</a:t>
            </a:r>
          </a:p>
          <a:p>
            <a:pPr lvl="1"/>
            <a:r>
              <a:rPr lang="en-US" dirty="0"/>
              <a:t>1000 objects can be detected without further training neural net</a:t>
            </a:r>
          </a:p>
          <a:p>
            <a:pPr lvl="1"/>
            <a:r>
              <a:rPr lang="en-US" dirty="0"/>
              <a:t>Point camera at individual object to get prediction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931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1220</TotalTime>
  <Words>438</Words>
  <Application>Microsoft Office PowerPoint</Application>
  <PresentationFormat>Widescreen</PresentationFormat>
  <Paragraphs>61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Iris</vt:lpstr>
      <vt:lpstr>Neural Network</vt:lpstr>
      <vt:lpstr>PowerPoint Presentation</vt:lpstr>
      <vt:lpstr>Camera 2 API (android.hardware.camera2)</vt:lpstr>
      <vt:lpstr>Running Inference on incoming fames</vt:lpstr>
      <vt:lpstr>Cleaning and drawing output</vt:lpstr>
      <vt:lpstr>Additional classification feature.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Poonacha Theethira, Nirvan Subbaiah</dc:creator>
  <cp:lastModifiedBy>Poonacha Theethira, Nirvan Subbaiah</cp:lastModifiedBy>
  <cp:revision>16</cp:revision>
  <dcterms:created xsi:type="dcterms:W3CDTF">2018-05-22T21:29:24Z</dcterms:created>
  <dcterms:modified xsi:type="dcterms:W3CDTF">2018-05-23T17:50:19Z</dcterms:modified>
</cp:coreProperties>
</file>